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2" r:id="rId2"/>
    <p:sldId id="370" r:id="rId3"/>
    <p:sldId id="384" r:id="rId4"/>
    <p:sldId id="385" r:id="rId5"/>
    <p:sldId id="386" r:id="rId6"/>
    <p:sldId id="421" r:id="rId7"/>
    <p:sldId id="388" r:id="rId8"/>
    <p:sldId id="389" r:id="rId9"/>
    <p:sldId id="311"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908D3D-813E-39F6-B5F2-07F0A583B3B0}" name="Jaime Gonzalez Rodriguez" initials="JGR" userId="545d365ff4ed060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74F32-E59D-49A4-9291-30526539EE5D}" v="327" dt="2023-06-27T09:26:42.46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950"/>
      </p:cViewPr>
      <p:guideLst/>
    </p:cSldViewPr>
  </p:slideViewPr>
  <p:notesTextViewPr>
    <p:cViewPr>
      <p:scale>
        <a:sx n="3" d="2"/>
        <a:sy n="3" d="2"/>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A5EC3-B5E1-4539-AD11-85C9EEDB78DF}" type="datetimeFigureOut">
              <a:rPr lang="es-ES" smtClean="0"/>
              <a:t>26/02/2024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35738-C109-468B-B1E5-BF4B2E2A425F}" type="slidenum">
              <a:rPr lang="es-ES" smtClean="0"/>
              <a:t>‹Nº›</a:t>
            </a:fld>
            <a:endParaRPr lang="es-ES"/>
          </a:p>
        </p:txBody>
      </p:sp>
    </p:spTree>
    <p:extLst>
      <p:ext uri="{BB962C8B-B14F-4D97-AF65-F5344CB8AC3E}">
        <p14:creationId xmlns:p14="http://schemas.microsoft.com/office/powerpoint/2010/main" val="1570120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en la siguiente sesión te voy a explicar de forma resumida qué es el aprendizaje por refuerzo con un par de ejemplos que además me servirán para enseñarte un poco de terminología propia de este campo. Vamos allá</a:t>
            </a:r>
          </a:p>
        </p:txBody>
      </p:sp>
      <p:sp>
        <p:nvSpPr>
          <p:cNvPr id="4" name="Marcador de número de diapositiva 3"/>
          <p:cNvSpPr>
            <a:spLocks noGrp="1"/>
          </p:cNvSpPr>
          <p:nvPr>
            <p:ph type="sldNum" sz="quarter" idx="5"/>
          </p:nvPr>
        </p:nvSpPr>
        <p:spPr/>
        <p:txBody>
          <a:bodyPr/>
          <a:lstStyle/>
          <a:p>
            <a:fld id="{2D535738-C109-468B-B1E5-BF4B2E2A425F}" type="slidenum">
              <a:rPr lang="es-ES" smtClean="0"/>
              <a:t>1</a:t>
            </a:fld>
            <a:endParaRPr lang="es-ES"/>
          </a:p>
        </p:txBody>
      </p:sp>
    </p:spTree>
    <p:extLst>
      <p:ext uri="{BB962C8B-B14F-4D97-AF65-F5344CB8AC3E}">
        <p14:creationId xmlns:p14="http://schemas.microsoft.com/office/powerpoint/2010/main" val="367446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D535738-C109-468B-B1E5-BF4B2E2A425F}" type="slidenum">
              <a:rPr lang="es-ES" smtClean="0"/>
              <a:t>2</a:t>
            </a:fld>
            <a:endParaRPr lang="es-ES"/>
          </a:p>
        </p:txBody>
      </p:sp>
    </p:spTree>
    <p:extLst>
      <p:ext uri="{BB962C8B-B14F-4D97-AF65-F5344CB8AC3E}">
        <p14:creationId xmlns:p14="http://schemas.microsoft.com/office/powerpoint/2010/main" val="595195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Ein</a:t>
            </a:r>
            <a:r>
              <a:rPr lang="es-ES" dirty="0"/>
              <a:t>?, Dónde están los modelos? Agente (robot, programa, estamos en Matrix? Veámoslo con un par de ejemplos</a:t>
            </a:r>
          </a:p>
        </p:txBody>
      </p:sp>
      <p:sp>
        <p:nvSpPr>
          <p:cNvPr id="4" name="Marcador de número de diapositiva 3"/>
          <p:cNvSpPr>
            <a:spLocks noGrp="1"/>
          </p:cNvSpPr>
          <p:nvPr>
            <p:ph type="sldNum" sz="quarter" idx="5"/>
          </p:nvPr>
        </p:nvSpPr>
        <p:spPr/>
        <p:txBody>
          <a:bodyPr/>
          <a:lstStyle/>
          <a:p>
            <a:fld id="{2D535738-C109-468B-B1E5-BF4B2E2A425F}" type="slidenum">
              <a:rPr lang="es-ES" smtClean="0"/>
              <a:t>3</a:t>
            </a:fld>
            <a:endParaRPr lang="es-ES"/>
          </a:p>
        </p:txBody>
      </p:sp>
    </p:spTree>
    <p:extLst>
      <p:ext uri="{BB962C8B-B14F-4D97-AF65-F5344CB8AC3E}">
        <p14:creationId xmlns:p14="http://schemas.microsoft.com/office/powerpoint/2010/main" val="181968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Ein</a:t>
            </a:r>
            <a:r>
              <a:rPr lang="es-ES" dirty="0"/>
              <a:t>?, Dónde están los modelos? Agente (robot, programa, estamos en Matrix? Veámoslo con un par de ejemplos</a:t>
            </a:r>
          </a:p>
        </p:txBody>
      </p:sp>
      <p:sp>
        <p:nvSpPr>
          <p:cNvPr id="4" name="Marcador de número de diapositiva 3"/>
          <p:cNvSpPr>
            <a:spLocks noGrp="1"/>
          </p:cNvSpPr>
          <p:nvPr>
            <p:ph type="sldNum" sz="quarter" idx="5"/>
          </p:nvPr>
        </p:nvSpPr>
        <p:spPr/>
        <p:txBody>
          <a:bodyPr/>
          <a:lstStyle/>
          <a:p>
            <a:fld id="{2D535738-C109-468B-B1E5-BF4B2E2A425F}" type="slidenum">
              <a:rPr lang="es-ES" smtClean="0"/>
              <a:t>4</a:t>
            </a:fld>
            <a:endParaRPr lang="es-ES"/>
          </a:p>
        </p:txBody>
      </p:sp>
    </p:spTree>
    <p:extLst>
      <p:ext uri="{BB962C8B-B14F-4D97-AF65-F5344CB8AC3E}">
        <p14:creationId xmlns:p14="http://schemas.microsoft.com/office/powerpoint/2010/main" val="367834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caso del robot, en función de si va a pasar por </a:t>
            </a:r>
            <a:r>
              <a:rPr lang="es-ES" dirty="0" err="1"/>
              <a:t>x,y</a:t>
            </a:r>
            <a:r>
              <a:rPr lang="es-ES" dirty="0"/>
              <a:t> conocidos ya. Si lo estás pensando, sí, este es un buen punto para introducir algún modelo que aprenda estadísticamente. Lo veremos más adelante, aunque no con el ejemplo del robot.</a:t>
            </a:r>
          </a:p>
        </p:txBody>
      </p:sp>
      <p:sp>
        <p:nvSpPr>
          <p:cNvPr id="4" name="Marcador de número de diapositiva 3"/>
          <p:cNvSpPr>
            <a:spLocks noGrp="1"/>
          </p:cNvSpPr>
          <p:nvPr>
            <p:ph type="sldNum" sz="quarter" idx="5"/>
          </p:nvPr>
        </p:nvSpPr>
        <p:spPr/>
        <p:txBody>
          <a:bodyPr/>
          <a:lstStyle/>
          <a:p>
            <a:fld id="{2D535738-C109-468B-B1E5-BF4B2E2A425F}" type="slidenum">
              <a:rPr lang="es-ES" smtClean="0"/>
              <a:t>5</a:t>
            </a:fld>
            <a:endParaRPr lang="es-ES"/>
          </a:p>
        </p:txBody>
      </p:sp>
    </p:spTree>
    <p:extLst>
      <p:ext uri="{BB962C8B-B14F-4D97-AF65-F5344CB8AC3E}">
        <p14:creationId xmlns:p14="http://schemas.microsoft.com/office/powerpoint/2010/main" val="7878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D535738-C109-468B-B1E5-BF4B2E2A425F}" type="slidenum">
              <a:rPr lang="es-ES" smtClean="0"/>
              <a:t>6</a:t>
            </a:fld>
            <a:endParaRPr lang="es-ES"/>
          </a:p>
        </p:txBody>
      </p:sp>
    </p:spTree>
    <p:extLst>
      <p:ext uri="{BB962C8B-B14F-4D97-AF65-F5344CB8AC3E}">
        <p14:creationId xmlns:p14="http://schemas.microsoft.com/office/powerpoint/2010/main" val="19056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D535738-C109-468B-B1E5-BF4B2E2A425F}" type="slidenum">
              <a:rPr lang="es-ES" smtClean="0"/>
              <a:t>7</a:t>
            </a:fld>
            <a:endParaRPr lang="es-ES"/>
          </a:p>
        </p:txBody>
      </p:sp>
    </p:spTree>
    <p:extLst>
      <p:ext uri="{BB962C8B-B14F-4D97-AF65-F5344CB8AC3E}">
        <p14:creationId xmlns:p14="http://schemas.microsoft.com/office/powerpoint/2010/main" val="153678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D535738-C109-468B-B1E5-BF4B2E2A425F}" type="slidenum">
              <a:rPr lang="es-ES" smtClean="0"/>
              <a:t>8</a:t>
            </a:fld>
            <a:endParaRPr lang="es-ES"/>
          </a:p>
        </p:txBody>
      </p:sp>
    </p:spTree>
    <p:extLst>
      <p:ext uri="{BB962C8B-B14F-4D97-AF65-F5344CB8AC3E}">
        <p14:creationId xmlns:p14="http://schemas.microsoft.com/office/powerpoint/2010/main" val="186653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27D5B-51C5-3682-AC6C-DCB23AD53B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7D8C742-67D3-DB10-ED15-68219D58E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2D5FB3D-B8EA-B9F2-341E-56F3ADF07CBA}"/>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6863F7E1-C229-D289-5B07-2469497A1B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5B8BA3-5AA5-C9DE-B63E-ADC4EF2CB3EB}"/>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397348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BD54C-71E2-7BE6-705E-0037EE70675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CF2555E-EEAC-19FD-A819-C2274B5E1E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111540-C622-CABC-D955-B6D7E227F44F}"/>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4A753ECE-F459-1AEF-C154-B8CAB2CBA6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CF50412-6D71-5B98-2D7A-265890FA7F37}"/>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195981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506BFB1-0F4B-A343-8A0A-25D8F3C1B6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C9F470D-6A05-BA82-4839-778D96BDDE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9E3E7C9-3127-6543-DD49-ABD19D87E06A}"/>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3C224EAC-AD6E-2864-B0B9-9110B362CAA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AF811F-23FC-D173-946D-D604BFE463A5}"/>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223536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20C35-1CF2-23EB-7C21-A00DD94BFD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50F9348-5F6B-EFC6-BA6F-46540BD678D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BA26EA6-6497-0641-708E-D5D3DC566210}"/>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6D4F5DAC-1676-6A4D-125E-35589FAD5F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DC2A0DF-6ECB-B562-EFB8-17C9E79F5D31}"/>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20962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7A1FA1-7799-AC3B-A1FA-E28F27A55D8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C860233-E50D-AA03-62BF-B89617822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2ADC65-AB08-4FEE-53DD-EEBF14899FC9}"/>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765DD56A-B1AE-9E10-D5E6-7857D939382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D713499-34D5-C2C7-1FC1-DA67F9107770}"/>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353418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6BA25-F753-AF43-E4C8-10493929795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59D4EA0-A011-3CF8-45B8-57D8650EB7B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6191AFD-FECA-A404-5167-0947200193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2D70D31-3BF9-D96E-5BAE-313DE71E0938}"/>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6" name="Marcador de pie de página 5">
            <a:extLst>
              <a:ext uri="{FF2B5EF4-FFF2-40B4-BE49-F238E27FC236}">
                <a16:creationId xmlns:a16="http://schemas.microsoft.com/office/drawing/2014/main" id="{04D01B31-846A-3144-A519-9E50CEE8D80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C847125-76E2-F827-0B13-B4070769326E}"/>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251188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B85FF-5075-9ECB-097A-79D8D7DE1A2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3113E27-9B89-DC5E-9CD7-075FAD2C4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89EF0D1-8DEC-5B6F-3816-9EF2B7521C3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BA1A806-C53D-21B1-D527-9EA4C1FC1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7D4E9AC-3A40-FCA5-EC99-40516D19DA2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88B0C1E-0F70-5B72-41BE-F44291498BBA}"/>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8" name="Marcador de pie de página 7">
            <a:extLst>
              <a:ext uri="{FF2B5EF4-FFF2-40B4-BE49-F238E27FC236}">
                <a16:creationId xmlns:a16="http://schemas.microsoft.com/office/drawing/2014/main" id="{C1CE2731-477B-B7EB-E0F9-AF6518B7E83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4D0C8F9-522D-6BC4-C425-7CEAD04B4C11}"/>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143315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5636B4-68AD-19BE-6646-31C7BD8B8E3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CA6B5ED-6B9F-86EE-F9D1-3BFBB9A738B7}"/>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4" name="Marcador de pie de página 3">
            <a:extLst>
              <a:ext uri="{FF2B5EF4-FFF2-40B4-BE49-F238E27FC236}">
                <a16:creationId xmlns:a16="http://schemas.microsoft.com/office/drawing/2014/main" id="{7CADC8E9-86E5-15B7-BBB5-57FDD3F2C3A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1921D28-D4E3-D9AC-E924-1895C4544DD5}"/>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6903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A009AC2-38A3-5D43-EBE3-15214A41B930}"/>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3" name="Marcador de pie de página 2">
            <a:extLst>
              <a:ext uri="{FF2B5EF4-FFF2-40B4-BE49-F238E27FC236}">
                <a16:creationId xmlns:a16="http://schemas.microsoft.com/office/drawing/2014/main" id="{5C5E991F-2DD0-DED3-4EE8-6B0BD85BFB5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798A00F-D24F-53AA-2A05-ED34F8B79391}"/>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262433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54693-F6B5-F5C9-FF0E-D661BEF800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F7A8375-D683-13C3-D6ED-74E93DBFAB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8984783-732B-3C13-3801-85B1EFEA0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08460C9-8F93-1052-19DE-050FC7BA57C0}"/>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6" name="Marcador de pie de página 5">
            <a:extLst>
              <a:ext uri="{FF2B5EF4-FFF2-40B4-BE49-F238E27FC236}">
                <a16:creationId xmlns:a16="http://schemas.microsoft.com/office/drawing/2014/main" id="{2D3C36DC-C51F-0B15-0436-CC2380F0FE9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AC4AF69-CC44-97D2-70D6-2B0246C592C4}"/>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230432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49C57-030B-884E-8FEC-FB4BF99782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E73E495-3BE3-43AE-77B5-367447CDF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82FBDE8-86EC-54B2-AB56-CAC443E16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0791E9-1AF3-146C-BE54-F3380902CFDB}"/>
              </a:ext>
            </a:extLst>
          </p:cNvPr>
          <p:cNvSpPr>
            <a:spLocks noGrp="1"/>
          </p:cNvSpPr>
          <p:nvPr>
            <p:ph type="dt" sz="half" idx="10"/>
          </p:nvPr>
        </p:nvSpPr>
        <p:spPr/>
        <p:txBody>
          <a:bodyPr/>
          <a:lstStyle/>
          <a:p>
            <a:fld id="{876BEC2E-AA88-4615-B9AD-86A66A0B736E}" type="datetimeFigureOut">
              <a:rPr lang="es-ES" smtClean="0"/>
              <a:t>26/02/2024</a:t>
            </a:fld>
            <a:endParaRPr lang="es-ES"/>
          </a:p>
        </p:txBody>
      </p:sp>
      <p:sp>
        <p:nvSpPr>
          <p:cNvPr id="6" name="Marcador de pie de página 5">
            <a:extLst>
              <a:ext uri="{FF2B5EF4-FFF2-40B4-BE49-F238E27FC236}">
                <a16:creationId xmlns:a16="http://schemas.microsoft.com/office/drawing/2014/main" id="{CB427024-7F3D-206F-815A-B5D5FEE1EC9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446D5DA-7DFE-9482-88A0-F0D2308868E1}"/>
              </a:ext>
            </a:extLst>
          </p:cNvPr>
          <p:cNvSpPr>
            <a:spLocks noGrp="1"/>
          </p:cNvSpPr>
          <p:nvPr>
            <p:ph type="sldNum" sz="quarter" idx="12"/>
          </p:nvPr>
        </p:nvSpPr>
        <p:spPr/>
        <p:txBody>
          <a:bodyPr/>
          <a:lstStyle/>
          <a:p>
            <a:fld id="{B9D6D0BE-9CC0-42E8-AEF8-5FA173265611}" type="slidenum">
              <a:rPr lang="es-ES" smtClean="0"/>
              <a:t>‹Nº›</a:t>
            </a:fld>
            <a:endParaRPr lang="es-ES"/>
          </a:p>
        </p:txBody>
      </p:sp>
    </p:spTree>
    <p:extLst>
      <p:ext uri="{BB962C8B-B14F-4D97-AF65-F5344CB8AC3E}">
        <p14:creationId xmlns:p14="http://schemas.microsoft.com/office/powerpoint/2010/main" val="117335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DABE53-3921-32AA-00A7-7BFEA82F4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999C60E-F3EF-4BCE-A756-5E81A98AC7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D46486F-C710-0B07-12EE-E8C59AB9F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BEC2E-AA88-4615-B9AD-86A66A0B736E}" type="datetimeFigureOut">
              <a:rPr lang="es-ES" smtClean="0"/>
              <a:t>26/02/2024</a:t>
            </a:fld>
            <a:endParaRPr lang="es-ES"/>
          </a:p>
        </p:txBody>
      </p:sp>
      <p:sp>
        <p:nvSpPr>
          <p:cNvPr id="5" name="Marcador de pie de página 4">
            <a:extLst>
              <a:ext uri="{FF2B5EF4-FFF2-40B4-BE49-F238E27FC236}">
                <a16:creationId xmlns:a16="http://schemas.microsoft.com/office/drawing/2014/main" id="{6060AAC3-3AD5-B42F-8E5F-B757807E7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7CFE191-7E06-8A07-AE6B-27ECA6120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6D0BE-9CC0-42E8-AEF8-5FA173265611}" type="slidenum">
              <a:rPr lang="es-ES" smtClean="0"/>
              <a:t>‹Nº›</a:t>
            </a:fld>
            <a:endParaRPr lang="es-ES"/>
          </a:p>
        </p:txBody>
      </p:sp>
    </p:spTree>
    <p:extLst>
      <p:ext uri="{BB962C8B-B14F-4D97-AF65-F5344CB8AC3E}">
        <p14:creationId xmlns:p14="http://schemas.microsoft.com/office/powerpoint/2010/main" val="295056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Logotipo, Icono&#10;&#10;Descripción generada automáticamente">
            <a:extLst>
              <a:ext uri="{FF2B5EF4-FFF2-40B4-BE49-F238E27FC236}">
                <a16:creationId xmlns:a16="http://schemas.microsoft.com/office/drawing/2014/main" id="{59C61616-CF05-1B0D-4337-DECB41C5A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7" y="5647974"/>
            <a:ext cx="882870" cy="836519"/>
          </a:xfrm>
          <a:prstGeom prst="rect">
            <a:avLst/>
          </a:prstGeom>
        </p:spPr>
      </p:pic>
      <p:sp>
        <p:nvSpPr>
          <p:cNvPr id="13" name="CuadroTexto 12">
            <a:extLst>
              <a:ext uri="{FF2B5EF4-FFF2-40B4-BE49-F238E27FC236}">
                <a16:creationId xmlns:a16="http://schemas.microsoft.com/office/drawing/2014/main" id="{C10E53FC-A394-3DCD-27A7-B5DD05937DF1}"/>
              </a:ext>
            </a:extLst>
          </p:cNvPr>
          <p:cNvSpPr txBox="1"/>
          <p:nvPr/>
        </p:nvSpPr>
        <p:spPr>
          <a:xfrm>
            <a:off x="3028505" y="1508357"/>
            <a:ext cx="6321972" cy="2308324"/>
          </a:xfrm>
          <a:prstGeom prst="rect">
            <a:avLst/>
          </a:prstGeom>
          <a:noFill/>
        </p:spPr>
        <p:txBody>
          <a:bodyPr wrap="square" rtlCol="0">
            <a:spAutoFit/>
          </a:bodyPr>
          <a:lstStyle/>
          <a:p>
            <a:pPr algn="ctr"/>
            <a:r>
              <a:rPr lang="es-ES" sz="4800" b="1" dirty="0"/>
              <a:t>Aprendizaje por </a:t>
            </a:r>
            <a:r>
              <a:rPr lang="es-ES" sz="4800" b="1" dirty="0" err="1"/>
              <a:t>refuezo</a:t>
            </a:r>
            <a:r>
              <a:rPr lang="es-ES" sz="4800" b="1" dirty="0"/>
              <a:t> (</a:t>
            </a:r>
            <a:r>
              <a:rPr lang="es-ES" sz="4800" b="1" dirty="0" err="1"/>
              <a:t>Reinforcement</a:t>
            </a:r>
            <a:r>
              <a:rPr lang="es-ES" sz="4800" b="1" dirty="0"/>
              <a:t> </a:t>
            </a:r>
            <a:r>
              <a:rPr lang="es-ES" sz="4800" b="1" dirty="0" err="1"/>
              <a:t>Learning</a:t>
            </a:r>
            <a:r>
              <a:rPr lang="es-ES" sz="4800" b="1" dirty="0"/>
              <a:t>)</a:t>
            </a:r>
          </a:p>
        </p:txBody>
      </p:sp>
      <p:sp>
        <p:nvSpPr>
          <p:cNvPr id="14" name="CuadroTexto 13">
            <a:extLst>
              <a:ext uri="{FF2B5EF4-FFF2-40B4-BE49-F238E27FC236}">
                <a16:creationId xmlns:a16="http://schemas.microsoft.com/office/drawing/2014/main" id="{5EC875AE-01D5-638D-88BC-13489ECDFD8E}"/>
              </a:ext>
            </a:extLst>
          </p:cNvPr>
          <p:cNvSpPr txBox="1"/>
          <p:nvPr/>
        </p:nvSpPr>
        <p:spPr>
          <a:xfrm>
            <a:off x="1571296" y="5527624"/>
            <a:ext cx="3689131" cy="1077218"/>
          </a:xfrm>
          <a:prstGeom prst="rect">
            <a:avLst/>
          </a:prstGeom>
          <a:noFill/>
        </p:spPr>
        <p:txBody>
          <a:bodyPr wrap="square" rtlCol="0">
            <a:spAutoFit/>
          </a:bodyPr>
          <a:lstStyle/>
          <a:p>
            <a:r>
              <a:rPr lang="es-ES" sz="3200" b="1" dirty="0"/>
              <a:t>DATA SCIENCE ONLINE</a:t>
            </a:r>
          </a:p>
        </p:txBody>
      </p:sp>
      <p:pic>
        <p:nvPicPr>
          <p:cNvPr id="2" name="Picture 2" descr="human learning">
            <a:extLst>
              <a:ext uri="{FF2B5EF4-FFF2-40B4-BE49-F238E27FC236}">
                <a16:creationId xmlns:a16="http://schemas.microsoft.com/office/drawing/2014/main" id="{A371EA63-A04A-52E3-53BC-607364FA5B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08" r="42188" b="25807"/>
          <a:stretch/>
        </p:blipFill>
        <p:spPr bwMode="auto">
          <a:xfrm>
            <a:off x="11089068" y="178625"/>
            <a:ext cx="767295" cy="7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42575"/>
      </p:ext>
    </p:extLst>
  </p:cSld>
  <p:clrMapOvr>
    <a:masterClrMapping/>
  </p:clrMapOvr>
  <mc:AlternateContent xmlns:mc="http://schemas.openxmlformats.org/markup-compatibility/2006" xmlns:p14="http://schemas.microsoft.com/office/powerpoint/2010/main">
    <mc:Choice Requires="p14">
      <p:transition spd="slow" p14:dur="2000" advTm="14219"/>
    </mc:Choice>
    <mc:Fallback xmlns="">
      <p:transition spd="slow" advTm="142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err="1"/>
              <a:t>Previously</a:t>
            </a:r>
            <a:r>
              <a:rPr lang="es-ES" sz="4800" b="1" dirty="0"/>
              <a:t> </a:t>
            </a:r>
            <a:r>
              <a:rPr lang="es-ES" sz="4800" b="1" dirty="0" err="1"/>
              <a:t>on</a:t>
            </a:r>
            <a:r>
              <a:rPr lang="es-ES" sz="4800" b="1" dirty="0"/>
              <a:t>… </a:t>
            </a:r>
            <a:r>
              <a:rPr lang="es-ES" sz="4800" b="1" dirty="0" err="1"/>
              <a:t>DataScience</a:t>
            </a:r>
            <a:r>
              <a:rPr lang="es-ES" sz="4800" b="1" dirty="0"/>
              <a:t> </a:t>
            </a:r>
            <a:r>
              <a:rPr lang="es-ES" sz="4800" b="1" dirty="0" err="1"/>
              <a:t>Bootcamp</a:t>
            </a:r>
            <a:endParaRPr lang="es-ES" sz="4000" b="1" dirty="0"/>
          </a:p>
        </p:txBody>
      </p:sp>
      <p:cxnSp>
        <p:nvCxnSpPr>
          <p:cNvPr id="12" name="Conector recto 11">
            <a:extLst>
              <a:ext uri="{FF2B5EF4-FFF2-40B4-BE49-F238E27FC236}">
                <a16:creationId xmlns:a16="http://schemas.microsoft.com/office/drawing/2014/main" id="{85F68BED-375F-CD03-184D-19D03C24ABA7}"/>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sp>
        <p:nvSpPr>
          <p:cNvPr id="13" name="CuadroTexto 12">
            <a:extLst>
              <a:ext uri="{FF2B5EF4-FFF2-40B4-BE49-F238E27FC236}">
                <a16:creationId xmlns:a16="http://schemas.microsoft.com/office/drawing/2014/main" id="{84F07005-4640-5599-C195-A5ECF32A17CD}"/>
              </a:ext>
            </a:extLst>
          </p:cNvPr>
          <p:cNvSpPr txBox="1"/>
          <p:nvPr/>
        </p:nvSpPr>
        <p:spPr>
          <a:xfrm>
            <a:off x="722742" y="1237565"/>
            <a:ext cx="10609006" cy="646331"/>
          </a:xfrm>
          <a:prstGeom prst="rect">
            <a:avLst/>
          </a:prstGeom>
          <a:noFill/>
        </p:spPr>
        <p:txBody>
          <a:bodyPr wrap="square" rtlCol="0">
            <a:spAutoFit/>
          </a:bodyPr>
          <a:lstStyle/>
          <a:p>
            <a:pPr marL="285750" indent="-285750">
              <a:buFont typeface="Arial" panose="020B0604020202020204" pitchFamily="34" charset="0"/>
              <a:buChar char="•"/>
            </a:pPr>
            <a:r>
              <a:rPr lang="es-ES" dirty="0"/>
              <a:t>Hemos construido y entrenado modelos que resuelven problemas de clasificación, regresión y agrupamiento o </a:t>
            </a:r>
            <a:r>
              <a:rPr lang="es-ES" dirty="0" err="1"/>
              <a:t>clustering</a:t>
            </a:r>
            <a:r>
              <a:rPr lang="es-ES" dirty="0"/>
              <a:t>… utilizando métodos supervisados o no-supervisados.</a:t>
            </a:r>
          </a:p>
        </p:txBody>
      </p:sp>
      <p:pic>
        <p:nvPicPr>
          <p:cNvPr id="1026" name="Picture 2" descr="Tips Memperbaiki Credit Scoring yang Buruk - Iconomics">
            <a:extLst>
              <a:ext uri="{FF2B5EF4-FFF2-40B4-BE49-F238E27FC236}">
                <a16:creationId xmlns:a16="http://schemas.microsoft.com/office/drawing/2014/main" id="{FE3B3B6C-8C83-1A71-A488-A20347723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005" y="2222725"/>
            <a:ext cx="2059858" cy="14779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Predicting California Housing prices by using Machine Learning - Abhishek  Shah - Medium">
            <a:extLst>
              <a:ext uri="{FF2B5EF4-FFF2-40B4-BE49-F238E27FC236}">
                <a16:creationId xmlns:a16="http://schemas.microsoft.com/office/drawing/2014/main" id="{4E5531F5-5813-BEA0-DFEF-FE77CA674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3187" y="4218724"/>
            <a:ext cx="2472813" cy="17845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ish up your ML Model | Polish Up your ML model!">
            <a:extLst>
              <a:ext uri="{FF2B5EF4-FFF2-40B4-BE49-F238E27FC236}">
                <a16:creationId xmlns:a16="http://schemas.microsoft.com/office/drawing/2014/main" id="{C306F17D-0488-4B87-3601-BF7E6C0943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0701" y="4493356"/>
            <a:ext cx="1133381" cy="11333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t &amp; Dog Classification using Convolutional Neural Network in Python -  GeeksforGeeks">
            <a:extLst>
              <a:ext uri="{FF2B5EF4-FFF2-40B4-BE49-F238E27FC236}">
                <a16:creationId xmlns:a16="http://schemas.microsoft.com/office/drawing/2014/main" id="{3361FCC6-484E-1204-CAFA-4A35F098E9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6514" y="1972384"/>
            <a:ext cx="2340154" cy="20976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Use No-Code AI for Twitter Sentiment Analysis — and Why You Need It">
            <a:extLst>
              <a:ext uri="{FF2B5EF4-FFF2-40B4-BE49-F238E27FC236}">
                <a16:creationId xmlns:a16="http://schemas.microsoft.com/office/drawing/2014/main" id="{BEB5CD6D-CDE5-ED7C-1E92-01076C1050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21" t="50000" r="39963" b="5090"/>
          <a:stretch/>
        </p:blipFill>
        <p:spPr bwMode="auto">
          <a:xfrm>
            <a:off x="7410548" y="4477583"/>
            <a:ext cx="2130408" cy="118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60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a:t>… ahora: Aprendizaje por Refuerzo</a:t>
            </a:r>
            <a:endParaRPr lang="es-ES" sz="4000" b="1" dirty="0"/>
          </a:p>
        </p:txBody>
      </p: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sp>
        <p:nvSpPr>
          <p:cNvPr id="4" name="CuadroTexto 3">
            <a:extLst>
              <a:ext uri="{FF2B5EF4-FFF2-40B4-BE49-F238E27FC236}">
                <a16:creationId xmlns:a16="http://schemas.microsoft.com/office/drawing/2014/main" id="{42049179-D1CB-2F03-DDC8-6000ECD34870}"/>
              </a:ext>
            </a:extLst>
          </p:cNvPr>
          <p:cNvSpPr txBox="1"/>
          <p:nvPr/>
        </p:nvSpPr>
        <p:spPr>
          <a:xfrm>
            <a:off x="2047820" y="2073362"/>
            <a:ext cx="8344875" cy="1938992"/>
          </a:xfrm>
          <a:prstGeom prst="rect">
            <a:avLst/>
          </a:prstGeom>
          <a:noFill/>
        </p:spPr>
        <p:txBody>
          <a:bodyPr wrap="square">
            <a:spAutoFit/>
          </a:bodyPr>
          <a:lstStyle/>
          <a:p>
            <a:r>
              <a:rPr lang="es-ES" sz="2400" i="1" dirty="0">
                <a:effectLst/>
                <a:latin typeface="Calibri" panose="020F0502020204030204" pitchFamily="34" charset="0"/>
                <a:ea typeface="Times New Roman" panose="02020603050405020304" pitchFamily="18" charset="0"/>
                <a:cs typeface="Times New Roman" panose="02020603050405020304" pitchFamily="18" charset="0"/>
              </a:rPr>
              <a:t>El aprendizaje por refuerzo es aquel en el que se busca que un agente (un programa o un robot) “aprenda” como actuar ante determinadas situaciones en base a una recompensa (o castigo, si la recompensa es negativa) que se asigna a la respuesta que proporcione el agente ante dichas situaciones…</a:t>
            </a:r>
            <a:endParaRPr lang="es-ES" sz="2400" i="1" dirty="0"/>
          </a:p>
        </p:txBody>
      </p:sp>
      <p:cxnSp>
        <p:nvCxnSpPr>
          <p:cNvPr id="6" name="Conector recto 5">
            <a:extLst>
              <a:ext uri="{FF2B5EF4-FFF2-40B4-BE49-F238E27FC236}">
                <a16:creationId xmlns:a16="http://schemas.microsoft.com/office/drawing/2014/main" id="{40115E48-7B0E-DC13-BE21-3F95FBE22450}"/>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78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Convert Scale Measurements into Real Life Measurements - House Plan with  Grid">
            <a:extLst>
              <a:ext uri="{FF2B5EF4-FFF2-40B4-BE49-F238E27FC236}">
                <a16:creationId xmlns:a16="http://schemas.microsoft.com/office/drawing/2014/main" id="{1682A27B-601D-9B6E-814E-984934EF02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55" t="12959" r="19881" b="15314"/>
          <a:stretch/>
        </p:blipFill>
        <p:spPr bwMode="auto">
          <a:xfrm>
            <a:off x="2020528" y="3453439"/>
            <a:ext cx="3136491" cy="239513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a:t>“Ejemplos”</a:t>
            </a:r>
            <a:endParaRPr lang="es-ES" sz="4000" b="1" dirty="0"/>
          </a:p>
        </p:txBody>
      </p: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cxnSp>
        <p:nvCxnSpPr>
          <p:cNvPr id="6" name="Conector recto 5">
            <a:extLst>
              <a:ext uri="{FF2B5EF4-FFF2-40B4-BE49-F238E27FC236}">
                <a16:creationId xmlns:a16="http://schemas.microsoft.com/office/drawing/2014/main" id="{40115E48-7B0E-DC13-BE21-3F95FBE22450}"/>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52" name="Picture 4" descr="How to Train Your Dog With Positive Reinforcement">
            <a:extLst>
              <a:ext uri="{FF2B5EF4-FFF2-40B4-BE49-F238E27FC236}">
                <a16:creationId xmlns:a16="http://schemas.microsoft.com/office/drawing/2014/main" id="{0C7AFD63-4D93-B761-8055-10B9F3670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006" y="1308127"/>
            <a:ext cx="2607937" cy="17402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Roomba - Iconos gratis de electrónica">
            <a:extLst>
              <a:ext uri="{FF2B5EF4-FFF2-40B4-BE49-F238E27FC236}">
                <a16:creationId xmlns:a16="http://schemas.microsoft.com/office/drawing/2014/main" id="{295EF555-1734-A6AF-5747-56F38DC6A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663" y="3966618"/>
            <a:ext cx="1069257" cy="106925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8AD3F9B-2D3B-8E61-EED9-B015F5ECBEFE}"/>
              </a:ext>
            </a:extLst>
          </p:cNvPr>
          <p:cNvSpPr txBox="1"/>
          <p:nvPr/>
        </p:nvSpPr>
        <p:spPr>
          <a:xfrm>
            <a:off x="5869862" y="1826089"/>
            <a:ext cx="4326193" cy="646331"/>
          </a:xfrm>
          <a:prstGeom prst="rect">
            <a:avLst/>
          </a:prstGeom>
          <a:noFill/>
        </p:spPr>
        <p:txBody>
          <a:bodyPr wrap="square" rtlCol="0">
            <a:spAutoFit/>
          </a:bodyPr>
          <a:lstStyle/>
          <a:p>
            <a:pPr marL="285750" indent="-285750">
              <a:buFont typeface="Arial" panose="020B0604020202020204" pitchFamily="34" charset="0"/>
              <a:buChar char="•"/>
            </a:pPr>
            <a:r>
              <a:rPr lang="es-ES" dirty="0"/>
              <a:t>Enseñar a un lindo perrito a darnos la patita</a:t>
            </a:r>
          </a:p>
        </p:txBody>
      </p:sp>
      <p:sp>
        <p:nvSpPr>
          <p:cNvPr id="8" name="CuadroTexto 7">
            <a:extLst>
              <a:ext uri="{FF2B5EF4-FFF2-40B4-BE49-F238E27FC236}">
                <a16:creationId xmlns:a16="http://schemas.microsoft.com/office/drawing/2014/main" id="{5F6FC1C4-A11D-D949-876A-B7E296DEA9F7}"/>
              </a:ext>
            </a:extLst>
          </p:cNvPr>
          <p:cNvSpPr txBox="1"/>
          <p:nvPr/>
        </p:nvSpPr>
        <p:spPr>
          <a:xfrm>
            <a:off x="5869861" y="4317547"/>
            <a:ext cx="4326193" cy="646331"/>
          </a:xfrm>
          <a:prstGeom prst="rect">
            <a:avLst/>
          </a:prstGeom>
          <a:noFill/>
        </p:spPr>
        <p:txBody>
          <a:bodyPr wrap="square" rtlCol="0">
            <a:spAutoFit/>
          </a:bodyPr>
          <a:lstStyle/>
          <a:p>
            <a:pPr marL="285750" indent="-285750">
              <a:buFont typeface="Arial" panose="020B0604020202020204" pitchFamily="34" charset="0"/>
              <a:buChar char="•"/>
            </a:pPr>
            <a:r>
              <a:rPr lang="es-ES" dirty="0"/>
              <a:t>Programar un útil robot aspiradora para limpiar nuestra casa</a:t>
            </a:r>
          </a:p>
        </p:txBody>
      </p:sp>
    </p:spTree>
    <p:extLst>
      <p:ext uri="{BB962C8B-B14F-4D97-AF65-F5344CB8AC3E}">
        <p14:creationId xmlns:p14="http://schemas.microsoft.com/office/powerpoint/2010/main" val="166588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a:t>Aplicando aprendizaje por refuerzo</a:t>
            </a:r>
            <a:endParaRPr lang="es-ES" sz="4000" b="1" dirty="0"/>
          </a:p>
        </p:txBody>
      </p: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cxnSp>
        <p:nvCxnSpPr>
          <p:cNvPr id="6" name="Conector recto 5">
            <a:extLst>
              <a:ext uri="{FF2B5EF4-FFF2-40B4-BE49-F238E27FC236}">
                <a16:creationId xmlns:a16="http://schemas.microsoft.com/office/drawing/2014/main" id="{40115E48-7B0E-DC13-BE21-3F95FBE22450}"/>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52" name="Picture 4" descr="How to Train Your Dog With Positive Reinforcement">
            <a:extLst>
              <a:ext uri="{FF2B5EF4-FFF2-40B4-BE49-F238E27FC236}">
                <a16:creationId xmlns:a16="http://schemas.microsoft.com/office/drawing/2014/main" id="{0C7AFD63-4D93-B761-8055-10B9F3670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029" y="1221212"/>
            <a:ext cx="2420405" cy="1615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E3F7C45F-47FD-0B15-F335-F2EE7BE22D37}"/>
              </a:ext>
            </a:extLst>
          </p:cNvPr>
          <p:cNvGrpSpPr/>
          <p:nvPr/>
        </p:nvGrpSpPr>
        <p:grpSpPr>
          <a:xfrm>
            <a:off x="7526501" y="1221212"/>
            <a:ext cx="2855264" cy="1799504"/>
            <a:chOff x="1356663" y="3453439"/>
            <a:chExt cx="3800356" cy="2395139"/>
          </a:xfrm>
        </p:grpSpPr>
        <p:pic>
          <p:nvPicPr>
            <p:cNvPr id="2060" name="Picture 12" descr="Convert Scale Measurements into Real Life Measurements - House Plan with  Grid">
              <a:extLst>
                <a:ext uri="{FF2B5EF4-FFF2-40B4-BE49-F238E27FC236}">
                  <a16:creationId xmlns:a16="http://schemas.microsoft.com/office/drawing/2014/main" id="{1682A27B-601D-9B6E-814E-984934EF02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55" t="12959" r="19881" b="15314"/>
            <a:stretch/>
          </p:blipFill>
          <p:spPr bwMode="auto">
            <a:xfrm>
              <a:off x="2020528" y="3453439"/>
              <a:ext cx="3136491" cy="239513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oomba - Iconos gratis de electrónica">
              <a:extLst>
                <a:ext uri="{FF2B5EF4-FFF2-40B4-BE49-F238E27FC236}">
                  <a16:creationId xmlns:a16="http://schemas.microsoft.com/office/drawing/2014/main" id="{295EF555-1734-A6AF-5747-56F38DC6A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663" y="3966618"/>
              <a:ext cx="1069257" cy="10692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uadroTexto 6">
            <a:extLst>
              <a:ext uri="{FF2B5EF4-FFF2-40B4-BE49-F238E27FC236}">
                <a16:creationId xmlns:a16="http://schemas.microsoft.com/office/drawing/2014/main" id="{F8AD3F9B-2D3B-8E61-EED9-B015F5ECBEFE}"/>
              </a:ext>
            </a:extLst>
          </p:cNvPr>
          <p:cNvSpPr txBox="1"/>
          <p:nvPr/>
        </p:nvSpPr>
        <p:spPr>
          <a:xfrm>
            <a:off x="1047206" y="3071757"/>
            <a:ext cx="5153531" cy="3108543"/>
          </a:xfrm>
          <a:prstGeom prst="rect">
            <a:avLst/>
          </a:prstGeom>
          <a:noFill/>
        </p:spPr>
        <p:txBody>
          <a:bodyPr wrap="square" rtlCol="0">
            <a:spAutoFit/>
          </a:bodyPr>
          <a:lstStyle/>
          <a:p>
            <a:pPr marL="285750" indent="-285750">
              <a:buFont typeface="Arial" panose="020B0604020202020204" pitchFamily="34" charset="0"/>
              <a:buChar char="•"/>
            </a:pPr>
            <a:r>
              <a:rPr lang="es-ES" sz="1600" dirty="0"/>
              <a:t>Le mostramos nuestra mano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El perro actuará (se quedará quieto, moverá el rabo, se paseará, nos mirará, o nos dará la patita…)</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Si nos da la patita le damos una recompensa (un refuerzo positivo)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Si no, no hacemos nada o le decimos “NO” (refuerzo negativo)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Repetimos hasta que el perrito haya aprendido</a:t>
            </a:r>
          </a:p>
        </p:txBody>
      </p:sp>
      <p:sp>
        <p:nvSpPr>
          <p:cNvPr id="3" name="CuadroTexto 2">
            <a:extLst>
              <a:ext uri="{FF2B5EF4-FFF2-40B4-BE49-F238E27FC236}">
                <a16:creationId xmlns:a16="http://schemas.microsoft.com/office/drawing/2014/main" id="{61079867-C7C9-1E98-50FE-31AD21A21027}"/>
              </a:ext>
            </a:extLst>
          </p:cNvPr>
          <p:cNvSpPr txBox="1"/>
          <p:nvPr/>
        </p:nvSpPr>
        <p:spPr>
          <a:xfrm>
            <a:off x="7038469" y="3151738"/>
            <a:ext cx="5153531" cy="2554545"/>
          </a:xfrm>
          <a:prstGeom prst="rect">
            <a:avLst/>
          </a:prstGeom>
          <a:noFill/>
        </p:spPr>
        <p:txBody>
          <a:bodyPr wrap="square" rtlCol="0">
            <a:spAutoFit/>
          </a:bodyPr>
          <a:lstStyle/>
          <a:p>
            <a:pPr marL="285750" indent="-285750">
              <a:buFont typeface="Arial" panose="020B0604020202020204" pitchFamily="34" charset="0"/>
              <a:buChar char="•"/>
            </a:pPr>
            <a:r>
              <a:rPr lang="es-ES" sz="1600" dirty="0"/>
              <a:t>El robot puede avanzar, girar y aspirar, al tiempo que registra su posición (</a:t>
            </a:r>
            <a:r>
              <a:rPr lang="es-ES" sz="1600" dirty="0" err="1"/>
              <a:t>x,y</a:t>
            </a:r>
            <a:r>
              <a:rPr lang="es-ES" sz="1600" dirty="0"/>
              <a:t>) y detecta choques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Comienza avanzando aleatoriamente, y se apunta una “recompensa” cada vez que:</a:t>
            </a:r>
          </a:p>
          <a:p>
            <a:pPr marL="742950" lvl="1" indent="-285750">
              <a:buFont typeface="Arial" panose="020B0604020202020204" pitchFamily="34" charset="0"/>
              <a:buChar char="•"/>
            </a:pPr>
            <a:r>
              <a:rPr lang="es-ES" sz="1600" dirty="0"/>
              <a:t>Pasa por </a:t>
            </a:r>
            <a:r>
              <a:rPr lang="es-ES" sz="1600" dirty="0" err="1"/>
              <a:t>x,y</a:t>
            </a:r>
            <a:r>
              <a:rPr lang="es-ES" sz="1600" dirty="0"/>
              <a:t> no visitadas</a:t>
            </a:r>
          </a:p>
          <a:p>
            <a:pPr marL="742950" lvl="1" indent="-285750">
              <a:buFont typeface="Arial" panose="020B0604020202020204" pitchFamily="34" charset="0"/>
              <a:buChar char="•"/>
            </a:pPr>
            <a:r>
              <a:rPr lang="es-ES" sz="1600" dirty="0"/>
              <a:t>Llena la bolsa un %</a:t>
            </a:r>
          </a:p>
          <a:p>
            <a:pPr marL="742950" lvl="1"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Le añadimos un mecanismo que controle el giro y el avance para busque la mayor recompensa</a:t>
            </a:r>
          </a:p>
        </p:txBody>
      </p:sp>
      <p:pic>
        <p:nvPicPr>
          <p:cNvPr id="4098" name="Picture 2" descr="6 Easy Tips for Starting Positive Reinforcement Dog Training">
            <a:extLst>
              <a:ext uri="{FF2B5EF4-FFF2-40B4-BE49-F238E27FC236}">
                <a16:creationId xmlns:a16="http://schemas.microsoft.com/office/drawing/2014/main" id="{A4E1A096-788B-D9C6-1CD2-32F2AB2A8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23" y="2028761"/>
            <a:ext cx="1876365" cy="125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93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cxnSp>
        <p:nvCxnSpPr>
          <p:cNvPr id="6" name="Conector recto 5">
            <a:extLst>
              <a:ext uri="{FF2B5EF4-FFF2-40B4-BE49-F238E27FC236}">
                <a16:creationId xmlns:a16="http://schemas.microsoft.com/office/drawing/2014/main" id="{40115E48-7B0E-DC13-BE21-3F95FBE22450}"/>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52" name="Picture 4" descr="How to Train Your Dog With Positive Reinforcement">
            <a:extLst>
              <a:ext uri="{FF2B5EF4-FFF2-40B4-BE49-F238E27FC236}">
                <a16:creationId xmlns:a16="http://schemas.microsoft.com/office/drawing/2014/main" id="{0C7AFD63-4D93-B761-8055-10B9F3670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572" y="1441515"/>
            <a:ext cx="2420405" cy="1615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E3F7C45F-47FD-0B15-F335-F2EE7BE22D37}"/>
              </a:ext>
            </a:extLst>
          </p:cNvPr>
          <p:cNvGrpSpPr/>
          <p:nvPr/>
        </p:nvGrpSpPr>
        <p:grpSpPr>
          <a:xfrm>
            <a:off x="1225713" y="3725992"/>
            <a:ext cx="2855264" cy="1799504"/>
            <a:chOff x="1356663" y="3453439"/>
            <a:chExt cx="3800356" cy="2395139"/>
          </a:xfrm>
        </p:grpSpPr>
        <p:pic>
          <p:nvPicPr>
            <p:cNvPr id="2060" name="Picture 12" descr="Convert Scale Measurements into Real Life Measurements - House Plan with  Grid">
              <a:extLst>
                <a:ext uri="{FF2B5EF4-FFF2-40B4-BE49-F238E27FC236}">
                  <a16:creationId xmlns:a16="http://schemas.microsoft.com/office/drawing/2014/main" id="{1682A27B-601D-9B6E-814E-984934EF02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55" t="12959" r="19881" b="15314"/>
            <a:stretch/>
          </p:blipFill>
          <p:spPr bwMode="auto">
            <a:xfrm>
              <a:off x="2020528" y="3453439"/>
              <a:ext cx="3136491" cy="239513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oomba - Iconos gratis de electrónica">
              <a:extLst>
                <a:ext uri="{FF2B5EF4-FFF2-40B4-BE49-F238E27FC236}">
                  <a16:creationId xmlns:a16="http://schemas.microsoft.com/office/drawing/2014/main" id="{295EF555-1734-A6AF-5747-56F38DC6A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663" y="3966618"/>
              <a:ext cx="1069257" cy="10692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uadroTexto 2">
            <a:extLst>
              <a:ext uri="{FF2B5EF4-FFF2-40B4-BE49-F238E27FC236}">
                <a16:creationId xmlns:a16="http://schemas.microsoft.com/office/drawing/2014/main" id="{975E7F12-F3E4-F385-E4FA-DCCE41638F79}"/>
              </a:ext>
            </a:extLst>
          </p:cNvPr>
          <p:cNvSpPr txBox="1"/>
          <p:nvPr/>
        </p:nvSpPr>
        <p:spPr>
          <a:xfrm>
            <a:off x="4657550" y="1469179"/>
            <a:ext cx="7250671" cy="584775"/>
          </a:xfrm>
          <a:prstGeom prst="rect">
            <a:avLst/>
          </a:prstGeom>
          <a:noFill/>
        </p:spPr>
        <p:txBody>
          <a:bodyPr wrap="square" rtlCol="0">
            <a:spAutoFit/>
          </a:bodyPr>
          <a:lstStyle/>
          <a:p>
            <a:pPr marL="285750" indent="-285750">
              <a:buFont typeface="Arial" panose="020B0604020202020204" pitchFamily="34" charset="0"/>
              <a:buChar char="•"/>
            </a:pPr>
            <a:r>
              <a:rPr lang="es-ES" sz="1600" b="1" dirty="0"/>
              <a:t>Agente (</a:t>
            </a:r>
            <a:r>
              <a:rPr lang="es-ES" sz="1600" b="1" dirty="0" err="1"/>
              <a:t>Agent</a:t>
            </a:r>
            <a:r>
              <a:rPr lang="es-ES" sz="1600" b="1" dirty="0"/>
              <a:t>):</a:t>
            </a:r>
            <a:r>
              <a:rPr lang="es-ES" sz="1600" dirty="0"/>
              <a:t> Perrito y Robot</a:t>
            </a:r>
            <a:endParaRPr lang="es-ES" sz="1100" dirty="0"/>
          </a:p>
          <a:p>
            <a:endParaRPr lang="es-ES" sz="1600" dirty="0"/>
          </a:p>
        </p:txBody>
      </p:sp>
      <p:sp>
        <p:nvSpPr>
          <p:cNvPr id="4" name="CuadroTexto 3">
            <a:extLst>
              <a:ext uri="{FF2B5EF4-FFF2-40B4-BE49-F238E27FC236}">
                <a16:creationId xmlns:a16="http://schemas.microsoft.com/office/drawing/2014/main" id="{F7949883-1633-4458-D5A6-4941E2201758}"/>
              </a:ext>
            </a:extLst>
          </p:cNvPr>
          <p:cNvSpPr txBox="1"/>
          <p:nvPr/>
        </p:nvSpPr>
        <p:spPr>
          <a:xfrm>
            <a:off x="4657551" y="1794091"/>
            <a:ext cx="7058200" cy="5432256"/>
          </a:xfrm>
          <a:prstGeom prst="rect">
            <a:avLst/>
          </a:prstGeom>
          <a:noFill/>
        </p:spPr>
        <p:txBody>
          <a:bodyPr wrap="square" rtlCol="0">
            <a:spAutoFit/>
          </a:bodyPr>
          <a:lstStyle/>
          <a:p>
            <a:pPr marL="285750" indent="-285750">
              <a:buFont typeface="Arial" panose="020B0604020202020204" pitchFamily="34" charset="0"/>
              <a:buChar char="•"/>
            </a:pPr>
            <a:endParaRPr lang="es-ES" sz="1100" dirty="0"/>
          </a:p>
          <a:p>
            <a:pPr marL="285750" indent="-285750">
              <a:buFont typeface="Arial" panose="020B0604020202020204" pitchFamily="34" charset="0"/>
              <a:buChar char="•"/>
            </a:pPr>
            <a:r>
              <a:rPr lang="es-ES" sz="1600" b="1" dirty="0"/>
              <a:t>Entorno/Ambiente (</a:t>
            </a:r>
            <a:r>
              <a:rPr lang="es-ES" sz="1600" b="1" dirty="0" err="1"/>
              <a:t>Environment</a:t>
            </a:r>
            <a:r>
              <a:rPr lang="es-ES" sz="1600" b="1" dirty="0"/>
              <a:t>): </a:t>
            </a:r>
            <a:r>
              <a:rPr lang="es-ES" sz="1600" dirty="0"/>
              <a:t>El ser humano y la zona de entrenamiento;  la casa y sus condiciones de suciedad.</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Observaciones (</a:t>
            </a:r>
            <a:r>
              <a:rPr lang="es-ES" sz="1600" b="1" dirty="0" err="1"/>
              <a:t>Observations</a:t>
            </a:r>
            <a:r>
              <a:rPr lang="es-ES" sz="1600" b="1" dirty="0"/>
              <a:t>) y Estado (</a:t>
            </a:r>
            <a:r>
              <a:rPr lang="es-ES" sz="1600" b="1" dirty="0" err="1"/>
              <a:t>State</a:t>
            </a:r>
            <a:r>
              <a:rPr lang="es-ES" sz="1600" b="1" dirty="0"/>
              <a:t>): </a:t>
            </a:r>
            <a:r>
              <a:rPr lang="es-ES" sz="1600" dirty="0"/>
              <a:t>Las posturas y respuestas del dueño/entrenador del perrito; las diferentes combinaciones de posición (</a:t>
            </a:r>
            <a:r>
              <a:rPr lang="es-ES" sz="1600" dirty="0" err="1"/>
              <a:t>x,y</a:t>
            </a:r>
            <a:r>
              <a:rPr lang="es-ES" sz="1600" dirty="0"/>
              <a:t>), número de veces que se ha pasado por esa posición, y  el volumen ocupado de la bolsa de vaciado.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Recompensa (</a:t>
            </a:r>
            <a:r>
              <a:rPr lang="es-ES" sz="1600" b="1" dirty="0" err="1"/>
              <a:t>Reward</a:t>
            </a:r>
            <a:r>
              <a:rPr lang="es-ES" sz="1600" b="1" dirty="0"/>
              <a:t>): </a:t>
            </a:r>
            <a:r>
              <a:rPr lang="es-ES" sz="1600" dirty="0"/>
              <a:t>La galletita, los puntos positivos o negativos ganados por el robot</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Acción (</a:t>
            </a:r>
            <a:r>
              <a:rPr lang="es-ES" sz="1600" b="1" dirty="0" err="1"/>
              <a:t>Action</a:t>
            </a:r>
            <a:r>
              <a:rPr lang="es-ES" sz="1600" b="1" dirty="0"/>
              <a:t>): </a:t>
            </a:r>
            <a:r>
              <a:rPr lang="es-ES" sz="1600" dirty="0"/>
              <a:t>comportamientos del perro; avanzar, girar, aspirar, en el caso del robot</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b="1" dirty="0"/>
              <a:t>Política (</a:t>
            </a:r>
            <a:r>
              <a:rPr lang="es-ES" sz="1600" b="1" dirty="0" err="1"/>
              <a:t>Policy</a:t>
            </a:r>
            <a:r>
              <a:rPr lang="es-ES" sz="1600" b="1" dirty="0"/>
              <a:t>): </a:t>
            </a:r>
            <a:r>
              <a:rPr lang="es-ES" sz="1600" dirty="0"/>
              <a:t>El criterio, reglas, programa o modelo que usa el agente para decidir cuál es la mejor acción dado un estado </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endParaRPr lang="es-ES" sz="1600" dirty="0"/>
          </a:p>
          <a:p>
            <a:endParaRPr lang="es-ES" sz="1600" dirty="0"/>
          </a:p>
        </p:txBody>
      </p:sp>
      <p:sp>
        <p:nvSpPr>
          <p:cNvPr id="10" name="CuadroTexto 9">
            <a:extLst>
              <a:ext uri="{FF2B5EF4-FFF2-40B4-BE49-F238E27FC236}">
                <a16:creationId xmlns:a16="http://schemas.microsoft.com/office/drawing/2014/main" id="{F0B479AF-D1B6-D721-6366-2B1B2C00E4E5}"/>
              </a:ext>
            </a:extLst>
          </p:cNvPr>
          <p:cNvSpPr txBox="1"/>
          <p:nvPr/>
        </p:nvSpPr>
        <p:spPr>
          <a:xfrm>
            <a:off x="819805" y="188845"/>
            <a:ext cx="11088415" cy="830997"/>
          </a:xfrm>
          <a:prstGeom prst="rect">
            <a:avLst/>
          </a:prstGeom>
          <a:noFill/>
        </p:spPr>
        <p:txBody>
          <a:bodyPr wrap="square" rtlCol="0">
            <a:spAutoFit/>
          </a:bodyPr>
          <a:lstStyle/>
          <a:p>
            <a:r>
              <a:rPr lang="es-ES" sz="4800" b="1" dirty="0"/>
              <a:t>Elementos del aprendizaje por refuerzo</a:t>
            </a:r>
            <a:endParaRPr lang="es-ES" sz="4000" b="1" dirty="0"/>
          </a:p>
        </p:txBody>
      </p:sp>
    </p:spTree>
    <p:extLst>
      <p:ext uri="{BB962C8B-B14F-4D97-AF65-F5344CB8AC3E}">
        <p14:creationId xmlns:p14="http://schemas.microsoft.com/office/powerpoint/2010/main" val="1101251896"/>
      </p:ext>
    </p:extLst>
  </p:cSld>
  <p:clrMapOvr>
    <a:masterClrMapping/>
  </p:clrMapOvr>
  <mc:AlternateContent xmlns:mc="http://schemas.openxmlformats.org/markup-compatibility/2006" xmlns:p14="http://schemas.microsoft.com/office/powerpoint/2010/main">
    <mc:Choice Requires="p14">
      <p:transition spd="slow" p14:dur="2000" advTm="102214"/>
    </mc:Choice>
    <mc:Fallback xmlns="">
      <p:transition spd="slow" advTm="10221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a:t>Proceso</a:t>
            </a:r>
            <a:endParaRPr lang="es-ES" sz="4000" b="1" dirty="0"/>
          </a:p>
        </p:txBody>
      </p: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pic>
        <p:nvPicPr>
          <p:cNvPr id="4" name="Imagen 3" descr="Imagen que contiene Diagrama&#10;&#10;Descripción generada automáticamente">
            <a:extLst>
              <a:ext uri="{FF2B5EF4-FFF2-40B4-BE49-F238E27FC236}">
                <a16:creationId xmlns:a16="http://schemas.microsoft.com/office/drawing/2014/main" id="{76FBE81C-A7EE-C3E1-5111-73F5E3A8D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32" y="3619781"/>
            <a:ext cx="5087866" cy="2384937"/>
          </a:xfrm>
          <a:prstGeom prst="rect">
            <a:avLst/>
          </a:prstGeom>
        </p:spPr>
      </p:pic>
      <p:grpSp>
        <p:nvGrpSpPr>
          <p:cNvPr id="16" name="Grupo 15">
            <a:extLst>
              <a:ext uri="{FF2B5EF4-FFF2-40B4-BE49-F238E27FC236}">
                <a16:creationId xmlns:a16="http://schemas.microsoft.com/office/drawing/2014/main" id="{C5BA8A3C-4828-F538-B4AF-B3920F5E5DE4}"/>
              </a:ext>
            </a:extLst>
          </p:cNvPr>
          <p:cNvGrpSpPr/>
          <p:nvPr/>
        </p:nvGrpSpPr>
        <p:grpSpPr>
          <a:xfrm>
            <a:off x="344131" y="1141192"/>
            <a:ext cx="4657988" cy="2141555"/>
            <a:chOff x="6017344" y="483215"/>
            <a:chExt cx="4657988" cy="2141555"/>
          </a:xfrm>
        </p:grpSpPr>
        <p:pic>
          <p:nvPicPr>
            <p:cNvPr id="12" name="Picture 2" descr="Introduction to Reinforcement Learning for Beginners">
              <a:extLst>
                <a:ext uri="{FF2B5EF4-FFF2-40B4-BE49-F238E27FC236}">
                  <a16:creationId xmlns:a16="http://schemas.microsoft.com/office/drawing/2014/main" id="{B72CF01D-6828-1746-1359-096763013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73117" y="512717"/>
              <a:ext cx="4200897" cy="211205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roduction to Reinforcement Learning for Beginners">
              <a:extLst>
                <a:ext uri="{FF2B5EF4-FFF2-40B4-BE49-F238E27FC236}">
                  <a16:creationId xmlns:a16="http://schemas.microsoft.com/office/drawing/2014/main" id="{D7A2EF30-B85C-8C81-F3FA-29DDA4041B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35" r="72378" b="49840"/>
            <a:stretch/>
          </p:blipFill>
          <p:spPr bwMode="auto">
            <a:xfrm>
              <a:off x="9514972" y="1276616"/>
              <a:ext cx="1160360" cy="3637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ntroduction to Reinforcement Learning for Beginners">
              <a:extLst>
                <a:ext uri="{FF2B5EF4-FFF2-40B4-BE49-F238E27FC236}">
                  <a16:creationId xmlns:a16="http://schemas.microsoft.com/office/drawing/2014/main" id="{E64560DD-2C64-AD53-1A44-666E428D25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86" r="43673"/>
            <a:stretch/>
          </p:blipFill>
          <p:spPr bwMode="auto">
            <a:xfrm>
              <a:off x="8188462" y="512716"/>
              <a:ext cx="1022555" cy="2112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ntroduction to Reinforcement Learning for Beginners">
              <a:extLst>
                <a:ext uri="{FF2B5EF4-FFF2-40B4-BE49-F238E27FC236}">
                  <a16:creationId xmlns:a16="http://schemas.microsoft.com/office/drawing/2014/main" id="{6B077CDD-6DC3-B24F-1E5C-14B5940CE5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867" t="114" b="84988"/>
            <a:stretch/>
          </p:blipFill>
          <p:spPr bwMode="auto">
            <a:xfrm>
              <a:off x="6017344" y="483215"/>
              <a:ext cx="2190047" cy="31463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ector recto 16">
            <a:extLst>
              <a:ext uri="{FF2B5EF4-FFF2-40B4-BE49-F238E27FC236}">
                <a16:creationId xmlns:a16="http://schemas.microsoft.com/office/drawing/2014/main" id="{ADDCFE5E-98F0-72AE-4E96-95084F7A0070}"/>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F185FEB0-CB62-4F81-442A-FCF178196F31}"/>
              </a:ext>
            </a:extLst>
          </p:cNvPr>
          <p:cNvSpPr txBox="1"/>
          <p:nvPr/>
        </p:nvSpPr>
        <p:spPr>
          <a:xfrm>
            <a:off x="6283964" y="720885"/>
            <a:ext cx="5324204" cy="5355312"/>
          </a:xfrm>
          <a:prstGeom prst="rect">
            <a:avLst/>
          </a:prstGeom>
          <a:noFill/>
        </p:spPr>
        <p:txBody>
          <a:bodyPr wrap="square" rtlCol="0">
            <a:spAutoFit/>
          </a:bodyPr>
          <a:lstStyle/>
          <a:p>
            <a:pPr marL="342900" indent="-342900">
              <a:buAutoNum type="arabicPeriod"/>
            </a:pPr>
            <a:r>
              <a:rPr lang="es-ES" dirty="0"/>
              <a:t>Para empezar se “observa” el </a:t>
            </a:r>
            <a:r>
              <a:rPr lang="es-ES" b="1" dirty="0"/>
              <a:t>entorno</a:t>
            </a:r>
            <a:r>
              <a:rPr lang="es-ES" dirty="0"/>
              <a:t>: Nos da las </a:t>
            </a:r>
            <a:r>
              <a:rPr lang="es-ES" b="1" dirty="0"/>
              <a:t>observaciones</a:t>
            </a:r>
            <a:r>
              <a:rPr lang="es-ES" dirty="0"/>
              <a:t> y el </a:t>
            </a:r>
            <a:r>
              <a:rPr lang="es-ES" b="1" dirty="0"/>
              <a:t>agente</a:t>
            </a:r>
            <a:r>
              <a:rPr lang="es-ES" dirty="0"/>
              <a:t> puede saber el estado en el que está</a:t>
            </a:r>
          </a:p>
          <a:p>
            <a:pPr marL="342900" indent="-342900">
              <a:buAutoNum type="arabicPeriod"/>
            </a:pPr>
            <a:endParaRPr lang="es-ES" dirty="0"/>
          </a:p>
          <a:p>
            <a:pPr marL="342900" indent="-342900">
              <a:buAutoNum type="arabicPeriod"/>
            </a:pPr>
            <a:r>
              <a:rPr lang="es-ES" dirty="0"/>
              <a:t>El </a:t>
            </a:r>
            <a:r>
              <a:rPr lang="es-ES" b="1" dirty="0"/>
              <a:t>agente</a:t>
            </a:r>
            <a:r>
              <a:rPr lang="es-ES" dirty="0"/>
              <a:t> decide cómo actuar, en general, en función de ese </a:t>
            </a:r>
            <a:r>
              <a:rPr lang="es-ES" b="1" dirty="0"/>
              <a:t>estado</a:t>
            </a:r>
            <a:r>
              <a:rPr lang="es-ES" dirty="0"/>
              <a:t> y de acuerdo a la </a:t>
            </a:r>
            <a:r>
              <a:rPr lang="es-ES" b="1" dirty="0"/>
              <a:t>política</a:t>
            </a:r>
            <a:r>
              <a:rPr lang="es-ES" dirty="0"/>
              <a:t> que tenga en ese momento</a:t>
            </a:r>
          </a:p>
          <a:p>
            <a:pPr marL="342900" indent="-342900">
              <a:buAutoNum type="arabicPeriod"/>
            </a:pPr>
            <a:endParaRPr lang="es-ES" dirty="0"/>
          </a:p>
          <a:p>
            <a:pPr marL="342900" indent="-342900">
              <a:buAutoNum type="arabicPeriod"/>
            </a:pPr>
            <a:r>
              <a:rPr lang="es-ES" dirty="0"/>
              <a:t>Actúa </a:t>
            </a:r>
          </a:p>
          <a:p>
            <a:pPr marL="342900" indent="-342900">
              <a:buAutoNum type="arabicPeriod"/>
            </a:pPr>
            <a:endParaRPr lang="es-ES" dirty="0"/>
          </a:p>
          <a:p>
            <a:pPr marL="342900" indent="-342900">
              <a:buAutoNum type="arabicPeriod"/>
            </a:pPr>
            <a:r>
              <a:rPr lang="es-ES" dirty="0"/>
              <a:t>El </a:t>
            </a:r>
            <a:r>
              <a:rPr lang="es-ES" b="1" dirty="0"/>
              <a:t>entorno</a:t>
            </a:r>
            <a:r>
              <a:rPr lang="es-ES" dirty="0"/>
              <a:t> le “devuelve” el </a:t>
            </a:r>
            <a:r>
              <a:rPr lang="es-ES" b="1" dirty="0"/>
              <a:t>estado </a:t>
            </a:r>
            <a:r>
              <a:rPr lang="es-ES" dirty="0"/>
              <a:t>(o las observaciones necesarias para definirlo) resultante y la </a:t>
            </a:r>
            <a:r>
              <a:rPr lang="es-ES" b="1" dirty="0"/>
              <a:t>recompensa</a:t>
            </a:r>
            <a:r>
              <a:rPr lang="es-ES" dirty="0"/>
              <a:t> (positiva o negativa)</a:t>
            </a:r>
          </a:p>
          <a:p>
            <a:pPr marL="342900" indent="-342900">
              <a:buAutoNum type="arabicPeriod"/>
            </a:pPr>
            <a:endParaRPr lang="es-ES" dirty="0"/>
          </a:p>
          <a:p>
            <a:pPr marL="342900" indent="-342900">
              <a:buAutoNum type="arabicPeriod"/>
            </a:pPr>
            <a:r>
              <a:rPr lang="es-ES" dirty="0"/>
              <a:t>El </a:t>
            </a:r>
            <a:r>
              <a:rPr lang="es-ES" b="1" dirty="0"/>
              <a:t>agente </a:t>
            </a:r>
            <a:r>
              <a:rPr lang="es-ES" dirty="0"/>
              <a:t>aprende de la experiencia: actualiza la </a:t>
            </a:r>
            <a:r>
              <a:rPr lang="es-ES" b="1" dirty="0"/>
              <a:t>política </a:t>
            </a:r>
            <a:r>
              <a:rPr lang="es-ES" dirty="0"/>
              <a:t>o estrategia</a:t>
            </a:r>
            <a:r>
              <a:rPr lang="es-ES" b="1" dirty="0"/>
              <a:t>.</a:t>
            </a:r>
          </a:p>
          <a:p>
            <a:pPr marL="342900" indent="-342900">
              <a:buAutoNum type="arabicPeriod"/>
            </a:pPr>
            <a:endParaRPr lang="es-ES" dirty="0"/>
          </a:p>
          <a:p>
            <a:pPr marL="342900" indent="-342900">
              <a:buAutoNum type="arabicPeriod"/>
            </a:pPr>
            <a:r>
              <a:rPr lang="es-ES" dirty="0"/>
              <a:t>Se itera hasta conseguir una estrategia o </a:t>
            </a:r>
            <a:r>
              <a:rPr lang="es-ES" b="1" dirty="0"/>
              <a:t>política</a:t>
            </a:r>
            <a:r>
              <a:rPr lang="es-ES" dirty="0"/>
              <a:t> óptima </a:t>
            </a:r>
          </a:p>
        </p:txBody>
      </p:sp>
    </p:spTree>
    <p:extLst>
      <p:ext uri="{BB962C8B-B14F-4D97-AF65-F5344CB8AC3E}">
        <p14:creationId xmlns:p14="http://schemas.microsoft.com/office/powerpoint/2010/main" val="155318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438233"/>
            <a:ext cx="1647269" cy="329454"/>
          </a:xfrm>
          <a:prstGeom prst="rect">
            <a:avLst/>
          </a:prstGeom>
        </p:spPr>
      </p:pic>
      <p:sp>
        <p:nvSpPr>
          <p:cNvPr id="5" name="CuadroTexto 4">
            <a:extLst>
              <a:ext uri="{FF2B5EF4-FFF2-40B4-BE49-F238E27FC236}">
                <a16:creationId xmlns:a16="http://schemas.microsoft.com/office/drawing/2014/main" id="{69AD738F-5E2A-F7A0-3C45-59DBA6978173}"/>
              </a:ext>
            </a:extLst>
          </p:cNvPr>
          <p:cNvSpPr txBox="1"/>
          <p:nvPr/>
        </p:nvSpPr>
        <p:spPr>
          <a:xfrm>
            <a:off x="819806" y="188845"/>
            <a:ext cx="11372194" cy="830997"/>
          </a:xfrm>
          <a:prstGeom prst="rect">
            <a:avLst/>
          </a:prstGeom>
          <a:noFill/>
        </p:spPr>
        <p:txBody>
          <a:bodyPr wrap="square" rtlCol="0">
            <a:spAutoFit/>
          </a:bodyPr>
          <a:lstStyle/>
          <a:p>
            <a:r>
              <a:rPr lang="es-ES" sz="4800" b="1" dirty="0"/>
              <a:t>Consideraciones y Aplicaciones</a:t>
            </a:r>
            <a:endParaRPr lang="es-ES" sz="4000" b="1" dirty="0"/>
          </a:p>
        </p:txBody>
      </p:sp>
      <p:sp>
        <p:nvSpPr>
          <p:cNvPr id="9" name="CuadroTexto 8">
            <a:extLst>
              <a:ext uri="{FF2B5EF4-FFF2-40B4-BE49-F238E27FC236}">
                <a16:creationId xmlns:a16="http://schemas.microsoft.com/office/drawing/2014/main" id="{8B376C6D-CC05-1259-931A-BD3AFC726FA7}"/>
              </a:ext>
            </a:extLst>
          </p:cNvPr>
          <p:cNvSpPr txBox="1"/>
          <p:nvPr/>
        </p:nvSpPr>
        <p:spPr>
          <a:xfrm>
            <a:off x="5508434" y="6341752"/>
            <a:ext cx="6399787" cy="369332"/>
          </a:xfrm>
          <a:prstGeom prst="rect">
            <a:avLst/>
          </a:prstGeom>
          <a:noFill/>
        </p:spPr>
        <p:txBody>
          <a:bodyPr wrap="square" rtlCol="0">
            <a:spAutoFit/>
          </a:bodyPr>
          <a:lstStyle/>
          <a:p>
            <a:pPr lvl="1" algn="r"/>
            <a:r>
              <a:rPr lang="es-ES" b="1" dirty="0"/>
              <a:t>Data </a:t>
            </a:r>
            <a:r>
              <a:rPr lang="es-ES" b="1" dirty="0" err="1"/>
              <a:t>Science</a:t>
            </a:r>
            <a:r>
              <a:rPr lang="es-ES" b="1" dirty="0"/>
              <a:t> Online, </a:t>
            </a:r>
            <a:r>
              <a:rPr lang="es-ES" b="1" dirty="0" err="1"/>
              <a:t>Reinforcement</a:t>
            </a:r>
            <a:r>
              <a:rPr lang="es-ES" b="1" dirty="0"/>
              <a:t> </a:t>
            </a:r>
            <a:r>
              <a:rPr lang="es-ES" b="1" dirty="0" err="1"/>
              <a:t>Learning</a:t>
            </a:r>
            <a:endParaRPr lang="es-ES" b="1" dirty="0"/>
          </a:p>
        </p:txBody>
      </p:sp>
      <p:sp>
        <p:nvSpPr>
          <p:cNvPr id="2" name="CuadroTexto 1">
            <a:extLst>
              <a:ext uri="{FF2B5EF4-FFF2-40B4-BE49-F238E27FC236}">
                <a16:creationId xmlns:a16="http://schemas.microsoft.com/office/drawing/2014/main" id="{B02A36F6-D667-7936-12AF-6A0A16943A1C}"/>
              </a:ext>
            </a:extLst>
          </p:cNvPr>
          <p:cNvSpPr txBox="1"/>
          <p:nvPr/>
        </p:nvSpPr>
        <p:spPr>
          <a:xfrm>
            <a:off x="819806" y="1658078"/>
            <a:ext cx="4764917" cy="3693319"/>
          </a:xfrm>
          <a:prstGeom prst="rect">
            <a:avLst/>
          </a:prstGeom>
          <a:noFill/>
        </p:spPr>
        <p:txBody>
          <a:bodyPr wrap="square" rtlCol="0">
            <a:spAutoFit/>
          </a:bodyPr>
          <a:lstStyle/>
          <a:p>
            <a:pPr marL="342900" indent="-342900">
              <a:buFont typeface="Arial" panose="020B0604020202020204" pitchFamily="34" charset="0"/>
              <a:buChar char="•"/>
            </a:pPr>
            <a:r>
              <a:rPr lang="es-ES" dirty="0"/>
              <a:t>El </a:t>
            </a:r>
            <a:r>
              <a:rPr lang="es-ES" dirty="0" err="1"/>
              <a:t>reinforcement</a:t>
            </a:r>
            <a:r>
              <a:rPr lang="es-ES" dirty="0"/>
              <a:t> </a:t>
            </a:r>
            <a:r>
              <a:rPr lang="es-ES" dirty="0" err="1"/>
              <a:t>learning</a:t>
            </a:r>
            <a:r>
              <a:rPr lang="es-ES" dirty="0"/>
              <a:t> se suele considerar como un tercer tipo de aprendizaje (ni supervisado, ni no-supervisado)</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La secuencia de acciones influye en la recompensa final. El “tiempo” sí es importante.</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Ser “glotón” (</a:t>
            </a:r>
            <a:r>
              <a:rPr lang="es-ES" dirty="0" err="1"/>
              <a:t>greedy</a:t>
            </a:r>
            <a:r>
              <a:rPr lang="es-ES" dirty="0"/>
              <a:t>) no siempre es lo deseado.</a:t>
            </a:r>
          </a:p>
          <a:p>
            <a:pPr marL="342900" indent="-342900">
              <a:buFont typeface="Arial" panose="020B0604020202020204" pitchFamily="34" charset="0"/>
              <a:buChar char="•"/>
            </a:pPr>
            <a:endParaRPr lang="es-ES" dirty="0"/>
          </a:p>
        </p:txBody>
      </p:sp>
      <p:cxnSp>
        <p:nvCxnSpPr>
          <p:cNvPr id="3" name="Conector recto 2">
            <a:extLst>
              <a:ext uri="{FF2B5EF4-FFF2-40B4-BE49-F238E27FC236}">
                <a16:creationId xmlns:a16="http://schemas.microsoft.com/office/drawing/2014/main" id="{4FFFABD3-5763-0EF6-379A-361D6E880C5A}"/>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AFC5880B-4C5A-274F-2B2B-438915A5797D}"/>
              </a:ext>
            </a:extLst>
          </p:cNvPr>
          <p:cNvSpPr txBox="1"/>
          <p:nvPr/>
        </p:nvSpPr>
        <p:spPr>
          <a:xfrm>
            <a:off x="6096000" y="1658078"/>
            <a:ext cx="4129548" cy="3416320"/>
          </a:xfrm>
          <a:prstGeom prst="rect">
            <a:avLst/>
          </a:prstGeom>
          <a:noFill/>
        </p:spPr>
        <p:txBody>
          <a:bodyPr wrap="square" rtlCol="0">
            <a:spAutoFit/>
          </a:bodyPr>
          <a:lstStyle/>
          <a:p>
            <a:pPr marL="285750" indent="-285750">
              <a:buFont typeface="Arial" panose="020B0604020202020204" pitchFamily="34" charset="0"/>
              <a:buChar char="•"/>
            </a:pPr>
            <a:r>
              <a:rPr lang="es-ES" dirty="0"/>
              <a:t>Aplicado a todo tipo de </a:t>
            </a:r>
            <a:r>
              <a:rPr lang="es-ES" dirty="0" err="1"/>
              <a:t>bots</a:t>
            </a:r>
            <a:r>
              <a:rPr lang="es-ES" dirty="0"/>
              <a:t>: mecánicos, digitales (</a:t>
            </a:r>
            <a:r>
              <a:rPr lang="es-ES" dirty="0" err="1"/>
              <a:t>e.j</a:t>
            </a:r>
            <a:r>
              <a:rPr lang="es-ES" dirty="0"/>
              <a:t>: </a:t>
            </a:r>
            <a:r>
              <a:rPr lang="es-ES" dirty="0" err="1"/>
              <a:t>ChatGPT</a:t>
            </a:r>
            <a:r>
              <a:rPr lang="es-ES" dirty="0"/>
              <a:t>)</a:t>
            </a:r>
          </a:p>
          <a:p>
            <a:endParaRPr lang="es-ES" dirty="0"/>
          </a:p>
          <a:p>
            <a:endParaRPr lang="es-ES" dirty="0"/>
          </a:p>
          <a:p>
            <a:pPr marL="285750" indent="-285750">
              <a:buFont typeface="Arial" panose="020B0604020202020204" pitchFamily="34" charset="0"/>
              <a:buChar char="•"/>
            </a:pPr>
            <a:r>
              <a:rPr lang="es-ES" dirty="0"/>
              <a:t>… pero también a problemas como los del principio, sobre todo en sistemas de recomendación</a:t>
            </a:r>
          </a:p>
          <a:p>
            <a:pPr marL="285750" indent="-285750">
              <a:buFont typeface="Arial" panose="020B0604020202020204" pitchFamily="34" charset="0"/>
              <a:buChar char="•"/>
            </a:pPr>
            <a:endParaRPr lang="es-ES" dirty="0"/>
          </a:p>
          <a:p>
            <a:endParaRPr lang="es-ES" dirty="0"/>
          </a:p>
          <a:p>
            <a:endParaRPr lang="es-ES" dirty="0"/>
          </a:p>
          <a:p>
            <a:pPr marL="285750" indent="-285750">
              <a:buFont typeface="Arial" panose="020B0604020202020204" pitchFamily="34" charset="0"/>
              <a:buChar char="•"/>
            </a:pPr>
            <a:r>
              <a:rPr lang="es-ES" dirty="0"/>
              <a:t>Aunque para la investigación se emplean principalmente videojuegos</a:t>
            </a:r>
          </a:p>
        </p:txBody>
      </p:sp>
      <p:pic>
        <p:nvPicPr>
          <p:cNvPr id="6146" name="Picture 2" descr="How To Make Reinforcement Learning Work For Robotics">
            <a:extLst>
              <a:ext uri="{FF2B5EF4-FFF2-40B4-BE49-F238E27FC236}">
                <a16:creationId xmlns:a16="http://schemas.microsoft.com/office/drawing/2014/main" id="{4E4C9EBD-517B-6A7B-E9AA-9A0B000A7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1432" y="1272036"/>
            <a:ext cx="1122921" cy="941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Open AI Logo Meaning, PNG &amp; Vector AI - Mrvian">
            <a:extLst>
              <a:ext uri="{FF2B5EF4-FFF2-40B4-BE49-F238E27FC236}">
                <a16:creationId xmlns:a16="http://schemas.microsoft.com/office/drawing/2014/main" id="{17847794-83D1-E939-31E7-3D635D7D2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6825" y="1993253"/>
            <a:ext cx="1072237" cy="6671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cisions, decisions: Lihong Li's Amazon Ads reinforcement learning  research - Amazon Science">
            <a:extLst>
              <a:ext uri="{FF2B5EF4-FFF2-40B4-BE49-F238E27FC236}">
                <a16:creationId xmlns:a16="http://schemas.microsoft.com/office/drawing/2014/main" id="{B87CE756-F789-F1E2-61F7-0C22B6628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9946" y="2983934"/>
            <a:ext cx="1582453" cy="8901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oogle DeepMind's Deep Q-learning playing Atari Breakout! - YouTube">
            <a:extLst>
              <a:ext uri="{FF2B5EF4-FFF2-40B4-BE49-F238E27FC236}">
                <a16:creationId xmlns:a16="http://schemas.microsoft.com/office/drawing/2014/main" id="{1AB47979-E928-3B57-BC63-CFA37941FC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6266" y="4417982"/>
            <a:ext cx="1669811" cy="93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474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ADAB9D8D-D0D2-0452-0A44-0BFEC1118A7C}"/>
              </a:ext>
            </a:extLst>
          </p:cNvPr>
          <p:cNvCxnSpPr/>
          <p:nvPr/>
        </p:nvCxnSpPr>
        <p:spPr>
          <a:xfrm>
            <a:off x="0" y="6253655"/>
            <a:ext cx="12192000"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Imagen 8" descr="Logotipo, Icono&#10;&#10;Descripción generada automáticamente">
            <a:extLst>
              <a:ext uri="{FF2B5EF4-FFF2-40B4-BE49-F238E27FC236}">
                <a16:creationId xmlns:a16="http://schemas.microsoft.com/office/drawing/2014/main" id="{59C61616-CF05-1B0D-4337-DECB41C5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846" y="2171713"/>
            <a:ext cx="2156307" cy="2043100"/>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7A70170E-985D-4058-27D7-1C9BDBC5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72" y="6350098"/>
            <a:ext cx="1647269" cy="329454"/>
          </a:xfrm>
          <a:prstGeom prst="rect">
            <a:avLst/>
          </a:prstGeom>
        </p:spPr>
      </p:pic>
      <p:sp>
        <p:nvSpPr>
          <p:cNvPr id="3" name="CuadroTexto 2">
            <a:extLst>
              <a:ext uri="{FF2B5EF4-FFF2-40B4-BE49-F238E27FC236}">
                <a16:creationId xmlns:a16="http://schemas.microsoft.com/office/drawing/2014/main" id="{C191D5F9-0869-9C1C-15BA-1BC15CC9F2AC}"/>
              </a:ext>
            </a:extLst>
          </p:cNvPr>
          <p:cNvSpPr txBox="1"/>
          <p:nvPr/>
        </p:nvSpPr>
        <p:spPr>
          <a:xfrm>
            <a:off x="5508434" y="6341752"/>
            <a:ext cx="6399787" cy="369332"/>
          </a:xfrm>
          <a:prstGeom prst="rect">
            <a:avLst/>
          </a:prstGeom>
          <a:noFill/>
        </p:spPr>
        <p:txBody>
          <a:bodyPr wrap="square" rtlCol="0">
            <a:spAutoFit/>
          </a:bodyPr>
          <a:lstStyle/>
          <a:p>
            <a:pPr lvl="1" algn="r"/>
            <a:r>
              <a:rPr lang="es-ES" b="1" u="sng" dirty="0"/>
              <a:t>Data </a:t>
            </a:r>
            <a:r>
              <a:rPr lang="es-ES" b="1" u="sng" dirty="0" err="1"/>
              <a:t>Science</a:t>
            </a:r>
            <a:r>
              <a:rPr lang="es-ES" b="1" u="sng" dirty="0"/>
              <a:t> Online, </a:t>
            </a:r>
            <a:r>
              <a:rPr lang="es-ES" b="1" u="sng" dirty="0" err="1"/>
              <a:t>Reinforcement</a:t>
            </a:r>
            <a:r>
              <a:rPr lang="es-ES" b="1" u="sng" dirty="0"/>
              <a:t> </a:t>
            </a:r>
            <a:r>
              <a:rPr lang="es-ES" b="1" u="sng" dirty="0" err="1"/>
              <a:t>Learning</a:t>
            </a:r>
            <a:endParaRPr lang="es-ES" b="1" u="sng" dirty="0"/>
          </a:p>
        </p:txBody>
      </p:sp>
    </p:spTree>
    <p:extLst>
      <p:ext uri="{BB962C8B-B14F-4D97-AF65-F5344CB8AC3E}">
        <p14:creationId xmlns:p14="http://schemas.microsoft.com/office/powerpoint/2010/main" val="37875171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38433</TotalTime>
  <Words>794</Words>
  <Application>Microsoft Office PowerPoint</Application>
  <PresentationFormat>Panorámica</PresentationFormat>
  <Paragraphs>89</Paragraphs>
  <Slides>9</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Jaime Gonzalez Rodriguez</dc:creator>
  <cp:lastModifiedBy>Jaime</cp:lastModifiedBy>
  <cp:revision>47</cp:revision>
  <dcterms:created xsi:type="dcterms:W3CDTF">2023-05-22T08:42:24Z</dcterms:created>
  <dcterms:modified xsi:type="dcterms:W3CDTF">2024-02-26T00:03:26Z</dcterms:modified>
</cp:coreProperties>
</file>